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12"/>
  </p:notesMasterIdLst>
  <p:sldIdLst>
    <p:sldId id="257" r:id="rId3"/>
    <p:sldId id="258" r:id="rId4"/>
    <p:sldId id="282" r:id="rId5"/>
    <p:sldId id="283" r:id="rId6"/>
    <p:sldId id="284" r:id="rId7"/>
    <p:sldId id="287" r:id="rId8"/>
    <p:sldId id="288" r:id="rId9"/>
    <p:sldId id="289" r:id="rId10"/>
    <p:sldId id="281" r:id="rId11"/>
  </p:sldIdLst>
  <p:sldSz cx="9144000" cy="6858000" type="screen4x3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651714-FD32-40B2-BBB8-3E6BCF757535}" v="9" dt="2026-10-03T07:43:37.6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74" autoAdjust="0"/>
    <p:restoredTop sz="94599" autoAdjust="0"/>
  </p:normalViewPr>
  <p:slideViewPr>
    <p:cSldViewPr>
      <p:cViewPr varScale="1">
        <p:scale>
          <a:sx n="101" d="100"/>
          <a:sy n="101" d="100"/>
        </p:scale>
        <p:origin x="172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ula Sario" userId="3ea223ef29d4e8a8" providerId="LiveId" clId="{2B651714-FD32-40B2-BBB8-3E6BCF757535}"/>
    <pc:docChg chg="custSel addSld delSld modSld">
      <pc:chgData name="Tuula Sario" userId="3ea223ef29d4e8a8" providerId="LiveId" clId="{2B651714-FD32-40B2-BBB8-3E6BCF757535}" dt="2026-10-03T07:43:37.650" v="711" actId="14100"/>
      <pc:docMkLst>
        <pc:docMk/>
      </pc:docMkLst>
      <pc:sldChg chg="modSp mod">
        <pc:chgData name="Tuula Sario" userId="3ea223ef29d4e8a8" providerId="LiveId" clId="{2B651714-FD32-40B2-BBB8-3E6BCF757535}" dt="2026-10-03T07:19:40.166" v="442" actId="20577"/>
        <pc:sldMkLst>
          <pc:docMk/>
          <pc:sldMk cId="3727235474" sldId="258"/>
        </pc:sldMkLst>
        <pc:spChg chg="mod">
          <ac:chgData name="Tuula Sario" userId="3ea223ef29d4e8a8" providerId="LiveId" clId="{2B651714-FD32-40B2-BBB8-3E6BCF757535}" dt="2026-10-03T07:19:40.166" v="442" actId="20577"/>
          <ac:spMkLst>
            <pc:docMk/>
            <pc:sldMk cId="3727235474" sldId="258"/>
            <ac:spMk id="3" creationId="{AD2C0543-6812-15F5-FB3B-A3876211AE94}"/>
          </ac:spMkLst>
        </pc:spChg>
      </pc:sldChg>
      <pc:sldChg chg="modSp mod">
        <pc:chgData name="Tuula Sario" userId="3ea223ef29d4e8a8" providerId="LiveId" clId="{2B651714-FD32-40B2-BBB8-3E6BCF757535}" dt="2026-10-03T07:43:37.650" v="711" actId="14100"/>
        <pc:sldMkLst>
          <pc:docMk/>
          <pc:sldMk cId="0" sldId="281"/>
        </pc:sldMkLst>
        <pc:spChg chg="mod">
          <ac:chgData name="Tuula Sario" userId="3ea223ef29d4e8a8" providerId="LiveId" clId="{2B651714-FD32-40B2-BBB8-3E6BCF757535}" dt="2026-10-03T07:42:53.425" v="709" actId="20577"/>
          <ac:spMkLst>
            <pc:docMk/>
            <pc:sldMk cId="0" sldId="281"/>
            <ac:spMk id="25602" creationId="{3CEF9D1F-98BB-0D72-37D5-89547D73DE06}"/>
          </ac:spMkLst>
        </pc:spChg>
        <pc:picChg chg="mod">
          <ac:chgData name="Tuula Sario" userId="3ea223ef29d4e8a8" providerId="LiveId" clId="{2B651714-FD32-40B2-BBB8-3E6BCF757535}" dt="2026-10-03T07:43:37.650" v="711" actId="14100"/>
          <ac:picMkLst>
            <pc:docMk/>
            <pc:sldMk cId="0" sldId="281"/>
            <ac:picMk id="25605" creationId="{A5C8F25A-EB4C-D4C3-33A0-9A0167A6A5F3}"/>
          </ac:picMkLst>
        </pc:picChg>
      </pc:sldChg>
      <pc:sldChg chg="modSp mod">
        <pc:chgData name="Tuula Sario" userId="3ea223ef29d4e8a8" providerId="LiveId" clId="{2B651714-FD32-40B2-BBB8-3E6BCF757535}" dt="2026-10-01T18:13:07.589" v="137" actId="5793"/>
        <pc:sldMkLst>
          <pc:docMk/>
          <pc:sldMk cId="4221908304" sldId="282"/>
        </pc:sldMkLst>
        <pc:spChg chg="mod">
          <ac:chgData name="Tuula Sario" userId="3ea223ef29d4e8a8" providerId="LiveId" clId="{2B651714-FD32-40B2-BBB8-3E6BCF757535}" dt="2026-10-01T18:13:07.589" v="137" actId="5793"/>
          <ac:spMkLst>
            <pc:docMk/>
            <pc:sldMk cId="4221908304" sldId="282"/>
            <ac:spMk id="3" creationId="{08D4885F-17E1-A6F5-5C81-29871DA8F2D9}"/>
          </ac:spMkLst>
        </pc:spChg>
      </pc:sldChg>
      <pc:sldChg chg="modSp mod">
        <pc:chgData name="Tuula Sario" userId="3ea223ef29d4e8a8" providerId="LiveId" clId="{2B651714-FD32-40B2-BBB8-3E6BCF757535}" dt="2026-10-03T07:35:09.492" v="460" actId="20577"/>
        <pc:sldMkLst>
          <pc:docMk/>
          <pc:sldMk cId="4208224654" sldId="283"/>
        </pc:sldMkLst>
        <pc:spChg chg="mod">
          <ac:chgData name="Tuula Sario" userId="3ea223ef29d4e8a8" providerId="LiveId" clId="{2B651714-FD32-40B2-BBB8-3E6BCF757535}" dt="2026-10-03T07:35:09.492" v="460" actId="20577"/>
          <ac:spMkLst>
            <pc:docMk/>
            <pc:sldMk cId="4208224654" sldId="283"/>
            <ac:spMk id="3" creationId="{07BBA070-BFA0-314C-D16F-7C357A6F28C1}"/>
          </ac:spMkLst>
        </pc:spChg>
      </pc:sldChg>
      <pc:sldChg chg="modSp mod">
        <pc:chgData name="Tuula Sario" userId="3ea223ef29d4e8a8" providerId="LiveId" clId="{2B651714-FD32-40B2-BBB8-3E6BCF757535}" dt="2026-10-01T18:14:32.141" v="233" actId="20577"/>
        <pc:sldMkLst>
          <pc:docMk/>
          <pc:sldMk cId="3111962687" sldId="284"/>
        </pc:sldMkLst>
        <pc:spChg chg="mod">
          <ac:chgData name="Tuula Sario" userId="3ea223ef29d4e8a8" providerId="LiveId" clId="{2B651714-FD32-40B2-BBB8-3E6BCF757535}" dt="2026-10-01T18:14:32.141" v="233" actId="20577"/>
          <ac:spMkLst>
            <pc:docMk/>
            <pc:sldMk cId="3111962687" sldId="284"/>
            <ac:spMk id="3" creationId="{88E16154-5781-E682-6172-F571A183C841}"/>
          </ac:spMkLst>
        </pc:spChg>
      </pc:sldChg>
      <pc:sldChg chg="modSp mod">
        <pc:chgData name="Tuula Sario" userId="3ea223ef29d4e8a8" providerId="LiveId" clId="{2B651714-FD32-40B2-BBB8-3E6BCF757535}" dt="2026-10-03T07:35:49.269" v="462" actId="20577"/>
        <pc:sldMkLst>
          <pc:docMk/>
          <pc:sldMk cId="2543135355" sldId="287"/>
        </pc:sldMkLst>
        <pc:spChg chg="mod">
          <ac:chgData name="Tuula Sario" userId="3ea223ef29d4e8a8" providerId="LiveId" clId="{2B651714-FD32-40B2-BBB8-3E6BCF757535}" dt="2026-10-03T07:35:49.269" v="462" actId="20577"/>
          <ac:spMkLst>
            <pc:docMk/>
            <pc:sldMk cId="2543135355" sldId="287"/>
            <ac:spMk id="3" creationId="{4B63E741-5292-288C-C7A5-1402194DCC55}"/>
          </ac:spMkLst>
        </pc:spChg>
      </pc:sldChg>
      <pc:sldChg chg="modSp mod">
        <pc:chgData name="Tuula Sario" userId="3ea223ef29d4e8a8" providerId="LiveId" clId="{2B651714-FD32-40B2-BBB8-3E6BCF757535}" dt="2026-10-01T18:15:36.445" v="278" actId="20577"/>
        <pc:sldMkLst>
          <pc:docMk/>
          <pc:sldMk cId="1235490416" sldId="288"/>
        </pc:sldMkLst>
        <pc:spChg chg="mod">
          <ac:chgData name="Tuula Sario" userId="3ea223ef29d4e8a8" providerId="LiveId" clId="{2B651714-FD32-40B2-BBB8-3E6BCF757535}" dt="2026-10-01T18:15:36.445" v="278" actId="20577"/>
          <ac:spMkLst>
            <pc:docMk/>
            <pc:sldMk cId="1235490416" sldId="288"/>
            <ac:spMk id="3" creationId="{81BE708F-6AB7-2EC3-DF83-B158033DB01F}"/>
          </ac:spMkLst>
        </pc:spChg>
      </pc:sldChg>
      <pc:sldChg chg="modSp mod">
        <pc:chgData name="Tuula Sario" userId="3ea223ef29d4e8a8" providerId="LiveId" clId="{2B651714-FD32-40B2-BBB8-3E6BCF757535}" dt="2026-10-01T18:17:44.379" v="405" actId="5793"/>
        <pc:sldMkLst>
          <pc:docMk/>
          <pc:sldMk cId="2803879039" sldId="289"/>
        </pc:sldMkLst>
        <pc:spChg chg="mod">
          <ac:chgData name="Tuula Sario" userId="3ea223ef29d4e8a8" providerId="LiveId" clId="{2B651714-FD32-40B2-BBB8-3E6BCF757535}" dt="2026-10-01T18:17:44.379" v="405" actId="5793"/>
          <ac:spMkLst>
            <pc:docMk/>
            <pc:sldMk cId="2803879039" sldId="289"/>
            <ac:spMk id="3" creationId="{E5D4CF80-A1B9-08E5-2348-D50DDB3C7592}"/>
          </ac:spMkLst>
        </pc:spChg>
      </pc:sldChg>
      <pc:sldChg chg="modSp new del mod">
        <pc:chgData name="Tuula Sario" userId="3ea223ef29d4e8a8" providerId="LiveId" clId="{2B651714-FD32-40B2-BBB8-3E6BCF757535}" dt="2026-10-03T07:42:14.150" v="698" actId="2696"/>
        <pc:sldMkLst>
          <pc:docMk/>
          <pc:sldMk cId="2659549104" sldId="293"/>
        </pc:sldMkLst>
        <pc:spChg chg="mod">
          <ac:chgData name="Tuula Sario" userId="3ea223ef29d4e8a8" providerId="LiveId" clId="{2B651714-FD32-40B2-BBB8-3E6BCF757535}" dt="2026-10-03T07:40:30.088" v="665" actId="2711"/>
          <ac:spMkLst>
            <pc:docMk/>
            <pc:sldMk cId="2659549104" sldId="293"/>
            <ac:spMk id="2" creationId="{BDF537B1-CCB3-4BF0-B99D-794687AC4ECE}"/>
          </ac:spMkLst>
        </pc:spChg>
        <pc:spChg chg="mod">
          <ac:chgData name="Tuula Sario" userId="3ea223ef29d4e8a8" providerId="LiveId" clId="{2B651714-FD32-40B2-BBB8-3E6BCF757535}" dt="2026-10-03T07:41:30.125" v="697" actId="20577"/>
          <ac:spMkLst>
            <pc:docMk/>
            <pc:sldMk cId="2659549104" sldId="293"/>
            <ac:spMk id="3" creationId="{B4AF0400-A621-D9D1-78C7-0058237C795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25C56788-B1B3-09CB-904D-381A667AAE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F3A2A6F-82B2-B7C7-BD40-82E32C1F137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C53B9D7-9320-F04D-9145-C1021412EFCD}" type="datetimeFigureOut">
              <a:rPr lang="fi-FI"/>
              <a:pPr>
                <a:defRPr/>
              </a:pPr>
              <a:t>5.10.2026</a:t>
            </a:fld>
            <a:endParaRPr lang="fi-FI"/>
          </a:p>
        </p:txBody>
      </p:sp>
      <p:sp>
        <p:nvSpPr>
          <p:cNvPr id="4" name="Dian kuvan paikkamerkki 3">
            <a:extLst>
              <a:ext uri="{FF2B5EF4-FFF2-40B4-BE49-F238E27FC236}">
                <a16:creationId xmlns:a16="http://schemas.microsoft.com/office/drawing/2014/main" id="{A2087D9F-E870-1F33-749C-DA148275EA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i-FI" noProof="0"/>
          </a:p>
        </p:txBody>
      </p:sp>
      <p:sp>
        <p:nvSpPr>
          <p:cNvPr id="5" name="Huomautusten paikkamerkki 4">
            <a:extLst>
              <a:ext uri="{FF2B5EF4-FFF2-40B4-BE49-F238E27FC236}">
                <a16:creationId xmlns:a16="http://schemas.microsoft.com/office/drawing/2014/main" id="{216EB8AE-D4C7-9138-3FB6-9A1A46289B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885FEEA-253E-1A05-5687-77AC0C61166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FC638B2-7EFD-1988-7E4E-51202FBBAC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C9F3DDB3-713D-744B-B105-3166A6360033}" type="slidenum">
              <a:rPr lang="fi-FI" altLang="en-BE"/>
              <a:pPr/>
              <a:t>‹#›</a:t>
            </a:fld>
            <a:endParaRPr lang="fi-FI" altLang="en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3DDB3-713D-744B-B105-3166A6360033}" type="slidenum">
              <a:rPr lang="fi-FI" altLang="en-BE" smtClean="0"/>
              <a:pPr/>
              <a:t>2</a:t>
            </a:fld>
            <a:endParaRPr lang="fi-FI" altLang="en-BE"/>
          </a:p>
        </p:txBody>
      </p:sp>
    </p:spTree>
    <p:extLst>
      <p:ext uri="{BB962C8B-B14F-4D97-AF65-F5344CB8AC3E}">
        <p14:creationId xmlns:p14="http://schemas.microsoft.com/office/powerpoint/2010/main" val="3410249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35193-C405-3AF3-C09F-D44E97008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E72403-D663-6AC7-F3EE-1D08DB7E35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D9C1E-EF81-A19C-0CAE-1D053A887E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AF472-AC3C-A692-62F2-DCA6413BD4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3DDB3-713D-744B-B105-3166A6360033}" type="slidenum">
              <a:rPr lang="fi-FI" altLang="en-BE" smtClean="0"/>
              <a:pPr/>
              <a:t>3</a:t>
            </a:fld>
            <a:endParaRPr lang="fi-FI" altLang="en-BE"/>
          </a:p>
        </p:txBody>
      </p:sp>
    </p:spTree>
    <p:extLst>
      <p:ext uri="{BB962C8B-B14F-4D97-AF65-F5344CB8AC3E}">
        <p14:creationId xmlns:p14="http://schemas.microsoft.com/office/powerpoint/2010/main" val="1812377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AF0C9-77D3-F02B-2F63-B324DB2F1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BDFE6E-CF4F-AFB6-8BFF-C2AC64ECFD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CF2D2C-172A-53C5-F40B-156EDA79F6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EFF651-402A-A248-8822-A8B3C34045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3DDB3-713D-744B-B105-3166A6360033}" type="slidenum">
              <a:rPr lang="fi-FI" altLang="en-BE" smtClean="0"/>
              <a:pPr/>
              <a:t>4</a:t>
            </a:fld>
            <a:endParaRPr lang="fi-FI" altLang="en-BE"/>
          </a:p>
        </p:txBody>
      </p:sp>
    </p:spTree>
    <p:extLst>
      <p:ext uri="{BB962C8B-B14F-4D97-AF65-F5344CB8AC3E}">
        <p14:creationId xmlns:p14="http://schemas.microsoft.com/office/powerpoint/2010/main" val="3477418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96341-0AC4-1188-C8D6-E2011FDD7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539304-AD3D-6647-028A-0362732BD3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F053C-38B3-8847-8904-F29F4C6C84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1F66EF-D238-0A1A-7B07-A1F6F78D7B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3DDB3-713D-744B-B105-3166A6360033}" type="slidenum">
              <a:rPr lang="fi-FI" altLang="en-BE" smtClean="0"/>
              <a:pPr/>
              <a:t>5</a:t>
            </a:fld>
            <a:endParaRPr lang="fi-FI" altLang="en-BE"/>
          </a:p>
        </p:txBody>
      </p:sp>
    </p:spTree>
    <p:extLst>
      <p:ext uri="{BB962C8B-B14F-4D97-AF65-F5344CB8AC3E}">
        <p14:creationId xmlns:p14="http://schemas.microsoft.com/office/powerpoint/2010/main" val="1000835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5419C-7220-F77A-36D2-E05AEE9D4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A4728C-780E-774B-B81E-9AF0B86449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6B9C14-290B-3620-FB6F-A267B5FE97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932170-25E1-1BEF-EEFB-49A4FAA206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3DDB3-713D-744B-B105-3166A6360033}" type="slidenum">
              <a:rPr lang="fi-FI" altLang="en-BE" smtClean="0"/>
              <a:pPr/>
              <a:t>6</a:t>
            </a:fld>
            <a:endParaRPr lang="fi-FI" altLang="en-BE"/>
          </a:p>
        </p:txBody>
      </p:sp>
    </p:spTree>
    <p:extLst>
      <p:ext uri="{BB962C8B-B14F-4D97-AF65-F5344CB8AC3E}">
        <p14:creationId xmlns:p14="http://schemas.microsoft.com/office/powerpoint/2010/main" val="2850295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DADDA-AE48-292A-1ED2-93ED23717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8DC569-C1E5-96C6-A100-98953EA0BC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A8821A-4840-F307-4C4D-A580AA6202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4DCAF-7283-42AC-2A5B-FB49A23FDA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3DDB3-713D-744B-B105-3166A6360033}" type="slidenum">
              <a:rPr lang="fi-FI" altLang="en-BE" smtClean="0"/>
              <a:pPr/>
              <a:t>7</a:t>
            </a:fld>
            <a:endParaRPr lang="fi-FI" altLang="en-BE"/>
          </a:p>
        </p:txBody>
      </p:sp>
    </p:spTree>
    <p:extLst>
      <p:ext uri="{BB962C8B-B14F-4D97-AF65-F5344CB8AC3E}">
        <p14:creationId xmlns:p14="http://schemas.microsoft.com/office/powerpoint/2010/main" val="2833086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584FE-20C5-3092-9486-AF7F7C59E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2DF6AF-B312-8D97-3E55-541ADC9573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F6CFB8-DB0F-ADCD-F937-382F158F75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CF3259-61D7-9EBD-4BBF-66237CE70D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3DDB3-713D-744B-B105-3166A6360033}" type="slidenum">
              <a:rPr lang="fi-FI" altLang="en-BE" smtClean="0"/>
              <a:pPr/>
              <a:t>8</a:t>
            </a:fld>
            <a:endParaRPr lang="fi-FI" altLang="en-BE"/>
          </a:p>
        </p:txBody>
      </p:sp>
    </p:spTree>
    <p:extLst>
      <p:ext uri="{BB962C8B-B14F-4D97-AF65-F5344CB8AC3E}">
        <p14:creationId xmlns:p14="http://schemas.microsoft.com/office/powerpoint/2010/main" val="4058965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F791E57-2689-3267-DF43-00B75761C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21.5.2010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373F0E0-111D-1335-947F-DD0D7B558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Uusi vesilaki ja pienvesivoima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DAA2F46-C003-1259-C599-680BFB119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14BAB7-2594-7A43-A7E6-1BAC40AEFEB2}" type="slidenum">
              <a:rPr lang="fi-FI" altLang="en-BE"/>
              <a:pPr/>
              <a:t>‹#›</a:t>
            </a:fld>
            <a:endParaRPr lang="fi-FI" altLang="en-BE"/>
          </a:p>
        </p:txBody>
      </p:sp>
    </p:spTree>
    <p:extLst>
      <p:ext uri="{BB962C8B-B14F-4D97-AF65-F5344CB8AC3E}">
        <p14:creationId xmlns:p14="http://schemas.microsoft.com/office/powerpoint/2010/main" val="2107062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C388C6B-1832-9D64-CDD9-907873579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21.5.2010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2DF7E03-BD2B-7AD8-AFFB-DC12DBCCC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Uusi vesilaki ja pienvesivoima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2E4C77D-6078-BC91-A3C9-604954A5F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01B17C-FF0F-084B-9488-2842966E39A5}" type="slidenum">
              <a:rPr lang="fi-FI" altLang="en-BE"/>
              <a:pPr/>
              <a:t>‹#›</a:t>
            </a:fld>
            <a:endParaRPr lang="fi-FI" altLang="en-BE"/>
          </a:p>
        </p:txBody>
      </p:sp>
    </p:spTree>
    <p:extLst>
      <p:ext uri="{BB962C8B-B14F-4D97-AF65-F5344CB8AC3E}">
        <p14:creationId xmlns:p14="http://schemas.microsoft.com/office/powerpoint/2010/main" val="3923842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C5C8D12-6C21-B97B-4280-A4F6ED2A7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21.5.2010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F76F738-D3D1-D96F-F637-B187D2B26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Uusi vesilaki ja pienvesivoima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0570E3A-F8D9-908C-D34D-583816D87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C447E2-A756-1740-90F9-DDE2E8460D4C}" type="slidenum">
              <a:rPr lang="fi-FI" altLang="en-BE"/>
              <a:pPr/>
              <a:t>‹#›</a:t>
            </a:fld>
            <a:endParaRPr lang="fi-FI" altLang="en-BE"/>
          </a:p>
        </p:txBody>
      </p:sp>
    </p:spTree>
    <p:extLst>
      <p:ext uri="{BB962C8B-B14F-4D97-AF65-F5344CB8AC3E}">
        <p14:creationId xmlns:p14="http://schemas.microsoft.com/office/powerpoint/2010/main" val="1221402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E060E264-DA55-6CCE-9530-E808F9A7E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21.5.2010</a:t>
            </a:r>
            <a:endParaRPr lang="fi-FI" dirty="0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6B627A1A-A646-6149-788D-E55DCF2E2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Uusi vesilaki ja pienvesivoima</a:t>
            </a:r>
            <a:endParaRPr lang="fi-FI" dirty="0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45DA8622-6CA4-DC1F-F5C4-8C65C1563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C9B06F-26DE-7A45-87FC-009D6F5840E6}" type="slidenum">
              <a:rPr lang="fi-FI" altLang="en-BE"/>
              <a:pPr/>
              <a:t>‹#›</a:t>
            </a:fld>
            <a:endParaRPr lang="fi-FI" altLang="en-BE"/>
          </a:p>
        </p:txBody>
      </p:sp>
    </p:spTree>
    <p:extLst>
      <p:ext uri="{BB962C8B-B14F-4D97-AF65-F5344CB8AC3E}">
        <p14:creationId xmlns:p14="http://schemas.microsoft.com/office/powerpoint/2010/main" val="233101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9CEC3C6C-2B76-A492-1805-58BA3F97F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21.5.2010</a:t>
            </a:r>
            <a:endParaRPr lang="fi-FI" dirty="0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ED175DE1-B474-8C42-A8D7-E1F9B954B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Uusi vesilaki ja pienvesivoima</a:t>
            </a:r>
            <a:endParaRPr lang="fi-FI" dirty="0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3DEB44A6-0EF5-2FBC-F392-8C862E648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A1A957-0FBC-DA43-9B81-81DF52891ECA}" type="slidenum">
              <a:rPr lang="fi-FI" altLang="en-BE"/>
              <a:pPr/>
              <a:t>‹#›</a:t>
            </a:fld>
            <a:endParaRPr lang="fi-FI" altLang="en-BE"/>
          </a:p>
        </p:txBody>
      </p:sp>
    </p:spTree>
    <p:extLst>
      <p:ext uri="{BB962C8B-B14F-4D97-AF65-F5344CB8AC3E}">
        <p14:creationId xmlns:p14="http://schemas.microsoft.com/office/powerpoint/2010/main" val="2582749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641D14C6-C21E-457E-B47E-E3F385816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21.5.2010</a:t>
            </a:r>
            <a:endParaRPr lang="fi-FI" dirty="0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D9BC309C-0607-2B42-7B5E-1EA5EED21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Uusi vesilaki ja pienvesivoima</a:t>
            </a:r>
            <a:endParaRPr lang="fi-FI" dirty="0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25A3767A-814A-E561-528E-689D3C199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CD5AF9-D33A-F04D-BCE4-99A1FA4EEEA1}" type="slidenum">
              <a:rPr lang="fi-FI" altLang="en-BE"/>
              <a:pPr/>
              <a:t>‹#›</a:t>
            </a:fld>
            <a:endParaRPr lang="fi-FI" altLang="en-BE"/>
          </a:p>
        </p:txBody>
      </p:sp>
    </p:spTree>
    <p:extLst>
      <p:ext uri="{BB962C8B-B14F-4D97-AF65-F5344CB8AC3E}">
        <p14:creationId xmlns:p14="http://schemas.microsoft.com/office/powerpoint/2010/main" val="733026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E71913-898E-FD75-4223-63600DCFA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21.5.2010</a:t>
            </a:r>
            <a:endParaRPr lang="fi-FI" dirty="0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CB029D57-851A-7FF8-D69F-DC1D8442B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Uusi vesilaki ja pienvesivoima</a:t>
            </a:r>
            <a:endParaRPr lang="fi-FI" dirty="0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20D7B451-96FA-DD43-28FE-6C42631E7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B283E3-76AA-2849-84D8-68381784563B}" type="slidenum">
              <a:rPr lang="fi-FI" altLang="en-BE"/>
              <a:pPr/>
              <a:t>‹#›</a:t>
            </a:fld>
            <a:endParaRPr lang="fi-FI" altLang="en-BE"/>
          </a:p>
        </p:txBody>
      </p:sp>
    </p:spTree>
    <p:extLst>
      <p:ext uri="{BB962C8B-B14F-4D97-AF65-F5344CB8AC3E}">
        <p14:creationId xmlns:p14="http://schemas.microsoft.com/office/powerpoint/2010/main" val="2281468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B0B297E5-7236-2E60-A8DA-E758A37B4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21.5.2010</a:t>
            </a:r>
            <a:endParaRPr lang="fi-FI" dirty="0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90648F7C-8407-CD83-6613-7B7D7BA09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Uusi vesilaki ja pienvesivoima</a:t>
            </a:r>
            <a:endParaRPr lang="fi-FI" dirty="0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E738F9A6-F9F7-8F1B-34CF-D6380E2C1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AAF02-6F16-654F-BE70-24C3224309AB}" type="slidenum">
              <a:rPr lang="fi-FI" altLang="en-BE"/>
              <a:pPr/>
              <a:t>‹#›</a:t>
            </a:fld>
            <a:endParaRPr lang="fi-FI" altLang="en-BE"/>
          </a:p>
        </p:txBody>
      </p:sp>
    </p:spTree>
    <p:extLst>
      <p:ext uri="{BB962C8B-B14F-4D97-AF65-F5344CB8AC3E}">
        <p14:creationId xmlns:p14="http://schemas.microsoft.com/office/powerpoint/2010/main" val="2533751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5A1228EA-4C93-91B3-B327-F1D8D00ED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21.5.2010</a:t>
            </a:r>
            <a:endParaRPr lang="fi-FI" dirty="0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EB85DFA1-4582-D5C8-4734-011722B73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Uusi vesilaki ja pienvesivoima</a:t>
            </a:r>
            <a:endParaRPr lang="fi-FI" dirty="0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E735F22A-F40A-E92E-B242-EAE5311B4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BF7DE4-B720-7A4B-AE3D-4F1BCAF20B76}" type="slidenum">
              <a:rPr lang="fi-FI" altLang="en-BE"/>
              <a:pPr/>
              <a:t>‹#›</a:t>
            </a:fld>
            <a:endParaRPr lang="fi-FI" altLang="en-BE"/>
          </a:p>
        </p:txBody>
      </p:sp>
    </p:spTree>
    <p:extLst>
      <p:ext uri="{BB962C8B-B14F-4D97-AF65-F5344CB8AC3E}">
        <p14:creationId xmlns:p14="http://schemas.microsoft.com/office/powerpoint/2010/main" val="2724893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F1D4067-E686-EA69-0426-16909D0DA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21.5.2010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0A99973-159C-17F9-83F6-03A7D7564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Uusi vesilaki ja pienvesivoima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924DEB8-84C8-7F34-6813-266809EED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58CBB-4FAB-2E42-8E26-70430339FEC4}" type="slidenum">
              <a:rPr lang="fi-FI" altLang="en-BE"/>
              <a:pPr/>
              <a:t>‹#›</a:t>
            </a:fld>
            <a:endParaRPr lang="fi-FI" altLang="en-BE"/>
          </a:p>
        </p:txBody>
      </p:sp>
    </p:spTree>
    <p:extLst>
      <p:ext uri="{BB962C8B-B14F-4D97-AF65-F5344CB8AC3E}">
        <p14:creationId xmlns:p14="http://schemas.microsoft.com/office/powerpoint/2010/main" val="1569228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C1499EF-E69B-9798-8EB6-4E41FE5BE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21.5.2010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9E94303-8AC3-31EC-C0AE-8DCBFC438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Uusi vesilaki ja pienvesivoima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F4F916B-94C7-6551-4229-3C7BB5E1A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7F4E38-439C-1943-A4BD-1BC8F6FEB861}" type="slidenum">
              <a:rPr lang="fi-FI" altLang="en-BE"/>
              <a:pPr/>
              <a:t>‹#›</a:t>
            </a:fld>
            <a:endParaRPr lang="fi-FI" altLang="en-BE"/>
          </a:p>
        </p:txBody>
      </p:sp>
    </p:spTree>
    <p:extLst>
      <p:ext uri="{BB962C8B-B14F-4D97-AF65-F5344CB8AC3E}">
        <p14:creationId xmlns:p14="http://schemas.microsoft.com/office/powerpoint/2010/main" val="399188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tsikon paikkamerkki 1">
            <a:extLst>
              <a:ext uri="{FF2B5EF4-FFF2-40B4-BE49-F238E27FC236}">
                <a16:creationId xmlns:a16="http://schemas.microsoft.com/office/drawing/2014/main" id="{1D606479-6875-326D-3368-25601788114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en-BE"/>
              <a:t>Muokkaa perustyyl. napsautt.</a:t>
            </a:r>
          </a:p>
        </p:txBody>
      </p:sp>
      <p:sp>
        <p:nvSpPr>
          <p:cNvPr id="1027" name="Tekstin paikkamerkki 2">
            <a:extLst>
              <a:ext uri="{FF2B5EF4-FFF2-40B4-BE49-F238E27FC236}">
                <a16:creationId xmlns:a16="http://schemas.microsoft.com/office/drawing/2014/main" id="{C4E40587-BA15-580C-206A-79A6F1E39C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en-BE"/>
              <a:t>Muokkaa tekstin perustyylejä napsauttamalla</a:t>
            </a:r>
          </a:p>
          <a:p>
            <a:pPr lvl="1"/>
            <a:r>
              <a:rPr lang="fi-FI" altLang="en-BE"/>
              <a:t>toinen taso</a:t>
            </a:r>
          </a:p>
          <a:p>
            <a:pPr lvl="2"/>
            <a:r>
              <a:rPr lang="fi-FI" altLang="en-BE"/>
              <a:t>kolmas taso</a:t>
            </a:r>
          </a:p>
          <a:p>
            <a:pPr lvl="3"/>
            <a:r>
              <a:rPr lang="fi-FI" altLang="en-BE"/>
              <a:t>neljäs taso</a:t>
            </a:r>
          </a:p>
          <a:p>
            <a:pPr lvl="4"/>
            <a:r>
              <a:rPr lang="fi-FI" altLang="en-BE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B2E94BA-A7CB-4741-9EAA-07CA975B14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i-FI"/>
              <a:t>21.5.2010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CC22C3-04C6-83E5-436D-380BFC073B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i-FI"/>
              <a:t>Uusi vesilaki ja pienvesivoima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76BFD0D-C167-2839-0F56-3601E67680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71EF33BE-AC0C-9842-8966-10B92FE1057C}" type="slidenum">
              <a:rPr lang="fi-FI" altLang="en-BE"/>
              <a:pPr/>
              <a:t>‹#›</a:t>
            </a:fld>
            <a:endParaRPr lang="fi-FI" altLang="en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toimisto@ymparistolaki.fi" TargetMode="External"/><Relationship Id="rId2" Type="http://schemas.openxmlformats.org/officeDocument/2006/relationships/hyperlink" Target="mailto:juha.sario@ymparistolaki.fi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Otsikko 1">
            <a:extLst>
              <a:ext uri="{FF2B5EF4-FFF2-40B4-BE49-F238E27FC236}">
                <a16:creationId xmlns:a16="http://schemas.microsoft.com/office/drawing/2014/main" id="{35FB53DC-D49F-8750-DFD0-B8D166BBCA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2277701"/>
            <a:ext cx="8001000" cy="1798638"/>
          </a:xfrm>
        </p:spPr>
        <p:txBody>
          <a:bodyPr/>
          <a:lstStyle/>
          <a:p>
            <a:pPr eaLnBrk="1" hangingPunct="1"/>
            <a:r>
              <a:rPr lang="fi-FI" sz="4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Oikeudellinen sääntely ympäristövahinkoasioissa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A95FC80-5200-7CEC-ACF8-301EDBC6AA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38" y="4149080"/>
            <a:ext cx="7820024" cy="2357437"/>
          </a:xfrm>
        </p:spPr>
        <p:txBody>
          <a:bodyPr rtlCol="0">
            <a:normAutofit/>
          </a:bodyPr>
          <a:lstStyle/>
          <a:p>
            <a:pPr eaLnBrk="1" hangingPunct="1"/>
            <a:r>
              <a:rPr lang="fi-FI" sz="2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Kuulemistilaisuus öljyvahingosta Haukivedellä</a:t>
            </a:r>
          </a:p>
          <a:p>
            <a:pPr eaLnBrk="1" hangingPunct="1"/>
            <a:r>
              <a:rPr lang="fi-FI" sz="2400" noProof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Tiemassaaren</a:t>
            </a:r>
            <a:r>
              <a:rPr lang="fi-FI" sz="2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monitoimitalo</a:t>
            </a:r>
          </a:p>
          <a:p>
            <a:pPr eaLnBrk="1" hangingPunct="1"/>
            <a:r>
              <a:rPr lang="fi-FI" sz="2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03.10.2026 klo 14.00</a:t>
            </a:r>
          </a:p>
          <a:p>
            <a:pPr eaLnBrk="1" hangingPunct="1"/>
            <a:r>
              <a:rPr lang="fi-FI" sz="2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Asianajaja, OTL Juha Sario</a:t>
            </a:r>
          </a:p>
        </p:txBody>
      </p:sp>
      <p:pic>
        <p:nvPicPr>
          <p:cNvPr id="3076" name="Picture 2">
            <a:extLst>
              <a:ext uri="{FF2B5EF4-FFF2-40B4-BE49-F238E27FC236}">
                <a16:creationId xmlns:a16="http://schemas.microsoft.com/office/drawing/2014/main" id="{B8978000-36A4-D3C2-C394-CDDF136C0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571500"/>
            <a:ext cx="782002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50EA7-0557-2627-28E5-65C799786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Laki ympäristövahinkojen korvaamisesta (737/1994)​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C0543-6812-15F5-FB3B-A3876211A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rtl="0" fontAlgn="base">
              <a:buNone/>
            </a:pPr>
            <a:r>
              <a:rPr lang="fi-FI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fi-FI" sz="2800" b="0" i="0" u="none" strike="noStrike" spc="0" noProof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orvattava</a:t>
            </a:r>
            <a:r>
              <a:rPr lang="fi-FI" sz="2800" b="0" i="0" u="none" strike="noStrike" spc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vahinko:</a:t>
            </a:r>
            <a:r>
              <a:rPr lang="fi-FI" sz="2800" b="0" i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</a:p>
          <a:p>
            <a:pPr marL="400050" lvl="1" indent="0">
              <a:buNone/>
            </a:pPr>
            <a:r>
              <a:rPr lang="fi-FI" sz="1900" b="0" i="0" u="none" strike="noStrike" spc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”Korvaus henkilö- ja </a:t>
            </a:r>
            <a:r>
              <a:rPr lang="fi-FI" sz="1900" b="1" i="0" u="none" strike="noStrike" spc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esinevahingosta</a:t>
            </a:r>
            <a:r>
              <a:rPr lang="fi-FI" sz="1900" b="0" i="0" u="none" strike="noStrike" spc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määrätään vahingonkorvauslain mukaisesti. Sellaisesta </a:t>
            </a:r>
            <a:r>
              <a:rPr lang="fi-FI" sz="1900" b="1" i="0" u="none" strike="noStrike" spc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taloudellisesta</a:t>
            </a:r>
            <a:r>
              <a:rPr lang="fi-FI" sz="1900" b="0" i="0" u="none" strike="noStrike" spc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vahingosta, joka ei ole yhteydessä henkilö- tai esinevahinkoon, on suoritettava korvaus, jos vahinko ei ole vähäinen. </a:t>
            </a:r>
            <a:r>
              <a:rPr lang="fi-FI" sz="1900" b="1" i="0" u="none" strike="noStrike" spc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Rikoksella</a:t>
            </a:r>
            <a:r>
              <a:rPr lang="fi-FI" sz="1900" b="0" i="0" u="none" strike="noStrike" spc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aiheutettu vahinko on kuitenkin aina korvattava.”</a:t>
            </a:r>
            <a:r>
              <a:rPr lang="fi-FI" sz="1900" b="0" i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</a:p>
          <a:p>
            <a:pPr marL="1714500" lvl="4" indent="0"/>
            <a:endParaRPr lang="fi-FI" sz="1100" b="0" i="0" noProof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 fontAlgn="base">
              <a:buNone/>
            </a:pPr>
            <a:r>
              <a:rPr lang="fi-FI" sz="2000" b="0" i="0" u="none" strike="noStrike" spc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 E</a:t>
            </a:r>
            <a:r>
              <a:rPr lang="fi-FI" sz="2000" b="0" i="0" u="none" strike="noStrike" spc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sinevahinkona on korvattava esineen (esim. kiinteistön) </a:t>
            </a:r>
            <a:r>
              <a:rPr lang="fi-FI" sz="2000" b="1" i="0" u="none" strike="noStrike" spc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korjauskustannukset ja vahingosta aiheutuneet muut kulut sekä arvonalennus.</a:t>
            </a:r>
            <a:r>
              <a:rPr lang="fi-FI" sz="2000" b="0" i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</a:p>
          <a:p>
            <a:pPr marL="0" marR="0" lvl="0" indent="0" algn="l" rtl="0" fontAlgn="base">
              <a:buNone/>
            </a:pPr>
            <a:r>
              <a:rPr lang="fi-FI" sz="2000" b="0" i="0" u="none" strike="noStrike" spc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 </a:t>
            </a:r>
            <a:r>
              <a:rPr lang="fi-FI" sz="2000" b="0" i="0" u="none" strike="noStrike" spc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Korvausvelvollisuus seuraa myös vähäistä suuremman taloudellisen vahingon aiheutuessa, esim. vahingon johtaessa elinkeinotoiminnan keskeytymiseen.</a:t>
            </a:r>
            <a:r>
              <a:rPr lang="fi-FI" sz="2000" b="0" i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</a:p>
          <a:p>
            <a:pPr marL="0" marR="0" lvl="0" indent="0" algn="l" rtl="0" fontAlgn="base">
              <a:buNone/>
            </a:pPr>
            <a:r>
              <a:rPr lang="fi-FI" sz="2000" b="0" i="0" u="none" strike="noStrike" spc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 </a:t>
            </a:r>
            <a:r>
              <a:rPr lang="fi-FI" sz="2000" b="0" i="0" u="none" strike="noStrike" spc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Mikäli öljyvuoto täyttää rikoksen tunnusmerkistön (esim. </a:t>
            </a:r>
            <a:r>
              <a:rPr lang="fi-FI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ympäristön turmeleminen</a:t>
            </a:r>
            <a:r>
              <a:rPr lang="fi-FI" sz="2000" b="0" i="0" u="none" strike="noStrike" spc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vahinko on </a:t>
            </a:r>
            <a:r>
              <a:rPr lang="fi-FI" sz="2000" b="1" i="0" u="none" strike="noStrike" spc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aina korvattava.</a:t>
            </a:r>
            <a:r>
              <a:rPr lang="fi-FI" sz="2000" b="0" i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</a:p>
          <a:p>
            <a:pPr marL="0" indent="0">
              <a:buNone/>
            </a:pPr>
            <a:endParaRPr lang="fi-FI" sz="2400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4C95E-84FA-5611-3648-665298DBF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 noProof="0" dirty="0"/>
              <a:t>3.10.2026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871C3-A0E1-0BB0-17C9-3E8660C96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 noProof="0" dirty="0"/>
              <a:t>Asianajotoimisto Ympäristölaki Oy  </a:t>
            </a:r>
          </a:p>
          <a:p>
            <a:pPr>
              <a:defRPr/>
            </a:pPr>
            <a:r>
              <a:rPr lang="fi-FI" noProof="0" dirty="0"/>
              <a:t>AA Juha </a:t>
            </a:r>
            <a:r>
              <a:rPr lang="fi-FI" noProof="0" dirty="0" err="1"/>
              <a:t>Sario</a:t>
            </a:r>
            <a:endParaRPr lang="fi-FI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6B65B-12EB-7258-4BCC-0F0587664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1B17C-FF0F-084B-9488-2842966E39A5}" type="slidenum">
              <a:rPr lang="fi-FI" noProof="0" smtClean="0"/>
              <a:pPr/>
              <a:t>2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727235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C406D-DD8F-27EF-A8E6-74453075C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B104D-CA97-020E-C601-A5BA781DF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Laki ympäristövahinkojen korvaamisesta (737/1994)​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4885F-17E1-A6F5-5C81-29871DA8F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rtl="0" fontAlgn="base">
              <a:buNone/>
            </a:pPr>
            <a:r>
              <a:rPr lang="fi-FI" sz="2800" b="0" i="0" u="none" strike="noStrike" spc="0" noProof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Vahingontorjunta- ja ennallistamiskustannukset:​</a:t>
            </a:r>
          </a:p>
          <a:p>
            <a:pPr marL="400050" lvl="1" indent="0">
              <a:buNone/>
            </a:pPr>
            <a:r>
              <a:rPr lang="fi-FI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Korvattaviksi tulevat myös:​</a:t>
            </a:r>
          </a:p>
          <a:p>
            <a:pPr marL="1257300" lvl="2" indent="-457200">
              <a:buAutoNum type="arabicPeriod"/>
            </a:pPr>
            <a:r>
              <a:rPr lang="fi-FI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kustannukset niistä tarpeellisista toimenpiteistä, joihin joku on ryhtynyt itseään koskevan ympäristövahingon uhan torjumiseksi tai </a:t>
            </a:r>
            <a:r>
              <a:rPr lang="fi-FI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vahingoittuneen ympäristön ennallistamiseksi</a:t>
            </a:r>
            <a:r>
              <a:rPr lang="fi-FI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;​</a:t>
            </a:r>
          </a:p>
          <a:p>
            <a:pPr marL="1257300" lvl="2" indent="-457200">
              <a:buAutoNum type="arabicPeriod"/>
            </a:pPr>
            <a:r>
              <a:rPr lang="fi-FI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viranomaiselle koituneet vahingontorjunta- ja ennallistamiskustannukset, mikäli kohtuullisia; sekä​</a:t>
            </a:r>
          </a:p>
          <a:p>
            <a:pPr marL="1257300" lvl="2" indent="-457200">
              <a:buAutoNum type="arabicPeriod"/>
            </a:pPr>
            <a:r>
              <a:rPr lang="fi-FI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edellä tarkoitetun toimenpiteen suorittamiseksi </a:t>
            </a:r>
            <a:r>
              <a:rPr lang="fi-FI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välttämättömistä selvityksistä aiheutuneet kustannukset</a:t>
            </a:r>
            <a:r>
              <a:rPr lang="fi-FI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.​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550FDA-D81E-BE68-4FAB-89A07A4EE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 noProof="0" dirty="0"/>
              <a:t>3.10.2026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9C1E2-523E-5E89-AD27-4E76E6068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 noProof="0" dirty="0"/>
              <a:t>Asianajotoimisto Ympäristölaki Oy  </a:t>
            </a:r>
          </a:p>
          <a:p>
            <a:pPr>
              <a:defRPr/>
            </a:pPr>
            <a:r>
              <a:rPr lang="fi-FI" noProof="0" dirty="0"/>
              <a:t>AA Juha </a:t>
            </a:r>
            <a:r>
              <a:rPr lang="fi-FI" noProof="0" dirty="0" err="1"/>
              <a:t>Sario</a:t>
            </a:r>
            <a:endParaRPr lang="fi-FI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6A2F1-9F2C-A7A8-DF10-6312B04E3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1B17C-FF0F-084B-9488-2842966E39A5}" type="slidenum">
              <a:rPr lang="fi-FI" noProof="0" smtClean="0"/>
              <a:pPr/>
              <a:t>3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4221908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89D73-75E7-8715-B236-1E6C7FAB3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C09C7-DA79-81BA-B7A0-4A79F39C3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21176"/>
            <a:ext cx="8229600" cy="1143000"/>
          </a:xfrm>
        </p:spPr>
        <p:txBody>
          <a:bodyPr/>
          <a:lstStyle/>
          <a:p>
            <a:r>
              <a:rPr lang="fi-FI" sz="3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Laki ympäristövahinkojen korvaamisesta (737/1994)​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BA070-BFA0-314C-D16F-7C357A6F2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endParaRPr lang="fi-FI" sz="28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fi-FI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Ankara vastuu: ​</a:t>
            </a:r>
          </a:p>
          <a:p>
            <a:pPr marL="457200" lvl="1" indent="0">
              <a:buNone/>
            </a:pPr>
            <a:r>
              <a:rPr lang="fi-FI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”Tämän lain mukainen korvausvelvollisuus on, </a:t>
            </a:r>
            <a:r>
              <a:rPr lang="fi-FI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silloinkin kun vahinkoa ei ole aiheutettu tahallisesti tai huolimattomuudesta</a:t>
            </a:r>
            <a:r>
              <a:rPr lang="fi-FI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sillä </a:t>
            </a:r>
            <a:r>
              <a:rPr lang="fi-FI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jonka harjoittamasta toiminnasta ympäristövahinko johtuu</a:t>
            </a:r>
            <a:r>
              <a:rPr lang="fi-FI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;”</a:t>
            </a:r>
          </a:p>
          <a:p>
            <a:pPr marL="1257300" lvl="2" indent="-457200">
              <a:buFont typeface="Arial" panose="020B0604020202020204" pitchFamily="34" charset="0"/>
              <a:buAutoNum type="arabicPeriod"/>
            </a:pPr>
            <a:endParaRPr lang="fi-FI" sz="2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" pitchFamily="2" charset="2"/>
              </a:rPr>
              <a:t> Korvausvelvollisuus ei siis edellytä tahallisuutta eikä edes tuottamusta. Vastuu perustuu siihen, että vahinko on aiheutunut tietynlaisesta toiminnasta, ja vastuussa on pääsääntöisesti toiminnanharjoittaja.​</a:t>
            </a:r>
            <a:endParaRPr kumimoji="0" lang="fi-FI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257300" lvl="2" indent="-457200">
              <a:buAutoNum type="arabicPeriod"/>
            </a:pPr>
            <a:endParaRPr lang="fi-FI" sz="2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BF270-83B5-8953-70BA-8A4695D1C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 noProof="0" dirty="0"/>
              <a:t>3.10.2026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11B2A-DC57-51A3-2BBC-39AB2DE22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 noProof="0" dirty="0"/>
              <a:t>Asianajotoimisto Ympäristölaki Oy  </a:t>
            </a:r>
          </a:p>
          <a:p>
            <a:pPr>
              <a:defRPr/>
            </a:pPr>
            <a:r>
              <a:rPr lang="fi-FI" noProof="0" dirty="0"/>
              <a:t>AA Juha </a:t>
            </a:r>
            <a:r>
              <a:rPr lang="fi-FI" noProof="0" dirty="0" err="1"/>
              <a:t>Sario</a:t>
            </a:r>
            <a:endParaRPr lang="fi-FI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6C44E-44C2-D508-B7B5-F26BEAA08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1B17C-FF0F-084B-9488-2842966E39A5}" type="slidenum">
              <a:rPr lang="fi-FI" noProof="0" smtClean="0"/>
              <a:pPr/>
              <a:t>4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4208224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1D85A-2945-26DE-24C3-A9E565135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4963C-B3EB-C38D-617A-4DB2953B2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21176"/>
            <a:ext cx="8229600" cy="1143000"/>
          </a:xfrm>
        </p:spPr>
        <p:txBody>
          <a:bodyPr/>
          <a:lstStyle/>
          <a:p>
            <a:r>
              <a:rPr lang="fi-FI" sz="3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Laki ympäristövahinkojen korvaamisesta (737/1994)​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16154-5781-E682-6172-F571A183C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94510"/>
            <a:ext cx="8229600" cy="4525963"/>
          </a:xfrm>
        </p:spPr>
        <p:txBody>
          <a:bodyPr/>
          <a:lstStyle/>
          <a:p>
            <a:pPr lvl="0"/>
            <a:r>
              <a:rPr lang="fi-FI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Madallettu syy-yhteysvaatimus:​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”Ympäristövahinko korvataan tämän lain mukaan, jos voidaan osoittaa, että toiminnan ja vahingon välinen syy-yhteys on </a:t>
            </a:r>
            <a:r>
              <a:rPr lang="fi-FI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todennäköinen</a:t>
            </a:r>
            <a:r>
              <a:rPr lang="fi-FI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(--)”​</a:t>
            </a:r>
          </a:p>
          <a:p>
            <a:pPr lvl="3"/>
            <a:endParaRPr lang="fi-FI" sz="1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" pitchFamily="2" charset="2"/>
              </a:rPr>
              <a:t> Syy-yhteys katsotaan </a:t>
            </a:r>
            <a:r>
              <a:rPr kumimoji="0" lang="fi-FI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" pitchFamily="2" charset="2"/>
              </a:rPr>
              <a:t>riittävästi näytetyksi, kun on todennäköistä</a:t>
            </a: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" pitchFamily="2" charset="2"/>
              </a:rPr>
              <a:t>, että vahinko on aiheutunut kyseisestä toiminnasta. Vahingonkärsijän ei siten tarvitse osoittaa syy-yhteyttä täysin varmaksi, mikä helpottaa vahingonkärsijän asemaa merkittävästi verrattuna tavalliseen vahingonkorvausvastuun syntymisen arviointiin.​</a:t>
            </a:r>
            <a:endParaRPr lang="fi-FI" sz="2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649259-7220-17C5-2F11-BB8C2FF7A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 noProof="0" dirty="0"/>
              <a:t>3.10.2026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BFCD2-EC96-1977-3E00-18EB982CF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 noProof="0" dirty="0"/>
              <a:t>Asianajotoimisto Ympäristölaki Oy  </a:t>
            </a:r>
          </a:p>
          <a:p>
            <a:pPr>
              <a:defRPr/>
            </a:pPr>
            <a:r>
              <a:rPr lang="fi-FI" noProof="0" dirty="0"/>
              <a:t>AA Juha </a:t>
            </a:r>
            <a:r>
              <a:rPr lang="fi-FI" noProof="0" dirty="0" err="1"/>
              <a:t>Sario</a:t>
            </a:r>
            <a:endParaRPr lang="fi-FI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EC4299-1D24-2FC6-1FBE-0642B98A4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1B17C-FF0F-084B-9488-2842966E39A5}" type="slidenum">
              <a:rPr lang="fi-FI" noProof="0" smtClean="0"/>
              <a:pPr/>
              <a:t>5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111962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DCDF4-1B58-331F-0DA7-7AD1A7502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342E6-A829-56C6-FDF3-83548BF35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21176"/>
            <a:ext cx="8229600" cy="1143000"/>
          </a:xfrm>
        </p:spPr>
        <p:txBody>
          <a:bodyPr/>
          <a:lstStyle/>
          <a:p>
            <a:r>
              <a:rPr lang="fi-FI" sz="3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Laki ympäristövahinkorahastosta (1262/2022)​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3E741-5292-288C-C7A5-1402194DC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67119"/>
            <a:ext cx="8229600" cy="4525963"/>
          </a:xfrm>
        </p:spPr>
        <p:txBody>
          <a:bodyPr/>
          <a:lstStyle/>
          <a:p>
            <a:pPr marL="0" lvl="0" indent="0">
              <a:buNone/>
            </a:pPr>
            <a:r>
              <a:rPr lang="fi-FI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Ympäristövahinkorahastosta maksettava korvaus ​</a:t>
            </a:r>
          </a:p>
          <a:p>
            <a:pPr lvl="4"/>
            <a:endParaRPr lang="fi-FI" sz="16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Korvaus maksetaan </a:t>
            </a:r>
            <a:r>
              <a:rPr lang="fi-FI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ympäristövahinkorahastosta</a:t>
            </a:r>
            <a:r>
              <a:rPr lang="fi-FI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jos sitä ei saada täysimääräisesti perityksi muun lain nojalla korvausvastuussa olevalta taholta taikka torjunta- ja ennallistamiskustannuksista vastuussa olevalta taholta.​</a:t>
            </a:r>
          </a:p>
          <a:p>
            <a:pPr lvl="4"/>
            <a:endParaRPr lang="fi-FI" sz="2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Vahinkoa kärsineelle maksetaan rahastosta korvausta ”aluksesta tai sen käyttämisestä johtuneen </a:t>
            </a:r>
            <a:r>
              <a:rPr lang="fi-FI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öljy- tai muun kemikaalipäästön</a:t>
            </a:r>
            <a:r>
              <a:rPr lang="fi-FI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seurauksena aluksen ulkopuolella (Suomessa) aiheutuneesta vahingosta”.​</a:t>
            </a:r>
          </a:p>
          <a:p>
            <a:pPr marL="457200" lvl="1" indent="0">
              <a:buNone/>
            </a:pPr>
            <a:endParaRPr lang="fi-FI" sz="2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304CCE-C38B-7C91-8CEF-E9CD9AEB0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 noProof="0" dirty="0"/>
              <a:t>3.10.2026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26E97-3269-6B3B-B6E3-E493AF6CE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 noProof="0" dirty="0"/>
              <a:t>Asianajotoimisto Ympäristölaki Oy  </a:t>
            </a:r>
          </a:p>
          <a:p>
            <a:pPr>
              <a:defRPr/>
            </a:pPr>
            <a:r>
              <a:rPr lang="fi-FI" noProof="0" dirty="0"/>
              <a:t>AA Juha </a:t>
            </a:r>
            <a:r>
              <a:rPr lang="fi-FI" noProof="0" dirty="0" err="1"/>
              <a:t>Sario</a:t>
            </a:r>
            <a:endParaRPr lang="fi-FI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54CB58-B105-E2FE-B3C5-7BA09C87A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1B17C-FF0F-084B-9488-2842966E39A5}" type="slidenum">
              <a:rPr lang="fi-FI" noProof="0" smtClean="0"/>
              <a:pPr/>
              <a:t>6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543135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3FB91-33EF-E2F9-0351-210B482BC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87737-2C32-6F94-6443-2DA3645E0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21176"/>
            <a:ext cx="8229600" cy="1143000"/>
          </a:xfrm>
        </p:spPr>
        <p:txBody>
          <a:bodyPr/>
          <a:lstStyle/>
          <a:p>
            <a:r>
              <a:rPr lang="fi-FI" sz="3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Laki ympäristövahinkorahastosta (1262/2022)​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E708F-6AB7-2EC3-DF83-B158033DB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67119"/>
            <a:ext cx="8229600" cy="4525963"/>
          </a:xfrm>
        </p:spPr>
        <p:txBody>
          <a:bodyPr/>
          <a:lstStyle/>
          <a:p>
            <a:pPr marL="0" lvl="0" indent="0">
              <a:buNone/>
            </a:pPr>
            <a:r>
              <a:rPr lang="fi-FI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Ympäristövahinkorahastosta maksettava korvaus ​</a:t>
            </a:r>
          </a:p>
          <a:p>
            <a:pPr lvl="4"/>
            <a:endParaRPr lang="fi-FI" sz="16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Korvauksen enimmäismäärä vahingoista sekä torjunta- ja ennallistamiskustannuksista yksittäisessä pilaantumistapahtumassa on </a:t>
            </a:r>
            <a:r>
              <a:rPr lang="fi-FI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miljoonaa euroa</a:t>
            </a:r>
            <a:r>
              <a:rPr lang="fi-FI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.​</a:t>
            </a:r>
          </a:p>
          <a:p>
            <a:pPr lvl="4"/>
            <a:endParaRPr lang="fi-FI" sz="2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Haetaan </a:t>
            </a:r>
            <a:r>
              <a:rPr lang="fi-FI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kirjallisella hakemuksella 3 vuoden kuluessa </a:t>
            </a:r>
            <a:r>
              <a:rPr lang="fi-FI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siitä, </a:t>
            </a:r>
            <a:r>
              <a:rPr lang="fi-FI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kun</a:t>
            </a:r>
            <a:r>
              <a:rPr lang="fi-FI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fi-FI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saatu tietää</a:t>
            </a:r>
            <a:r>
              <a:rPr lang="fi-FI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ettei korvausta saada täysimääräisesti perityksi, taikka vuoden kuluessa lainvoimaisesta tuomiosta. (Erityisestä syystä määräaikaa voidaan pidentää, kuitenkin enintään 10 vuoteen.)​</a:t>
            </a:r>
          </a:p>
          <a:p>
            <a:pPr marL="457200" lvl="1" indent="0">
              <a:buNone/>
            </a:pPr>
            <a:endParaRPr lang="fi-FI" sz="2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427AF-3466-3244-F3F6-0894B2127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 noProof="0" dirty="0"/>
              <a:t>3.10.2026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7C707-1230-8B43-FCE9-C4051AAE8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 noProof="0" dirty="0"/>
              <a:t>Asianajotoimisto Ympäristölaki Oy  </a:t>
            </a:r>
          </a:p>
          <a:p>
            <a:pPr>
              <a:defRPr/>
            </a:pPr>
            <a:r>
              <a:rPr lang="fi-FI" noProof="0" dirty="0"/>
              <a:t>AA Juha </a:t>
            </a:r>
            <a:r>
              <a:rPr lang="fi-FI" noProof="0" dirty="0" err="1"/>
              <a:t>Sario</a:t>
            </a:r>
            <a:endParaRPr lang="fi-FI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2F504-BB52-F3D9-F710-4538CB4E8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1B17C-FF0F-084B-9488-2842966E39A5}" type="slidenum">
              <a:rPr lang="fi-FI" noProof="0" smtClean="0"/>
              <a:pPr/>
              <a:t>7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235490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49ADD-0DF9-4787-EE11-B3E995151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86758-AC33-498A-A9B9-DE5A31362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21176"/>
            <a:ext cx="8229600" cy="1143000"/>
          </a:xfrm>
        </p:spPr>
        <p:txBody>
          <a:bodyPr/>
          <a:lstStyle/>
          <a:p>
            <a:r>
              <a:rPr lang="fi-FI" sz="3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Laki ympäristövahinkojen korvaamisesta (737/1994)​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4CF80-A1B9-08E5-2348-D50DDB3C7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67119"/>
            <a:ext cx="8229600" cy="4525963"/>
          </a:xfrm>
        </p:spPr>
        <p:txBody>
          <a:bodyPr/>
          <a:lstStyle/>
          <a:p>
            <a:pPr marL="0" lvl="0" indent="0">
              <a:buNone/>
            </a:pPr>
            <a:r>
              <a:rPr lang="fi-FI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Sietämisvelvollisuus:​</a:t>
            </a:r>
          </a:p>
          <a:p>
            <a:pPr marL="457200" lvl="1" indent="0">
              <a:buNone/>
            </a:pPr>
            <a:r>
              <a:rPr lang="fi-FI" sz="21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”Ympäristövahinko korvataan tämän lain säännösten nojalla vain, jollei häiriön sietämistä ole pidettävä kohtuullisena, ottaen muun ohella huomioon </a:t>
            </a:r>
            <a:r>
              <a:rPr lang="fi-FI" sz="21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paikalliset olosuhteet </a:t>
            </a:r>
            <a:r>
              <a:rPr lang="fi-FI" sz="21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 </a:t>
            </a:r>
            <a:r>
              <a:rPr lang="fi-FI" sz="21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häiriön syntymiseen johtanut tilanne kokonaisuudessaan </a:t>
            </a:r>
            <a:r>
              <a:rPr lang="fi-FI" sz="21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sekä </a:t>
            </a:r>
            <a:r>
              <a:rPr lang="fi-FI" sz="21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häiriön yleisyys vastaavissa olosuhteissa muutoin</a:t>
            </a:r>
            <a:r>
              <a:rPr lang="fi-FI" sz="21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.”​</a:t>
            </a:r>
          </a:p>
          <a:p>
            <a:pPr lvl="3"/>
            <a:endParaRPr lang="fi-FI" sz="1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  <a:defRPr/>
            </a:pP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" pitchFamily="2" charset="2"/>
              </a:rPr>
              <a:t> </a:t>
            </a:r>
            <a:r>
              <a:rPr lang="fi-FI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Kiinteistönomistajan sietämisvelvollisuuden voitaisiin katsoa </a:t>
            </a:r>
            <a:r>
              <a:rPr lang="fi-FI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ylittyvän</a:t>
            </a:r>
            <a:r>
              <a:rPr lang="fi-FI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tapahtuneen öljyvahingon osalta kun otetaan huomioon, että </a:t>
            </a:r>
            <a:r>
              <a:rPr lang="fi-FI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fi-FI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johtanut veden käyttökieltoon sekä merkittävän laaja-alaiseen haittavaikutukseen alueen ympäristölle ja kiinteistöille.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49FDD-AD9F-FD3E-38E1-DA56BEC3E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 noProof="0" dirty="0"/>
              <a:t>3.10.2026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13844-CCDC-6BFA-73AB-889736F90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 noProof="0" dirty="0"/>
              <a:t>Asianajotoimisto Ympäristölaki Oy  </a:t>
            </a:r>
          </a:p>
          <a:p>
            <a:pPr>
              <a:defRPr/>
            </a:pPr>
            <a:r>
              <a:rPr lang="fi-FI" noProof="0" dirty="0"/>
              <a:t>AA Juha </a:t>
            </a:r>
            <a:r>
              <a:rPr lang="fi-FI" noProof="0" dirty="0" err="1"/>
              <a:t>Sario</a:t>
            </a:r>
            <a:endParaRPr lang="fi-FI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776F9-0844-E033-7F8D-00840E5F2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1B17C-FF0F-084B-9488-2842966E39A5}" type="slidenum">
              <a:rPr lang="fi-FI" noProof="0" smtClean="0"/>
              <a:pPr/>
              <a:t>8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803879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Otsikko 7">
            <a:extLst>
              <a:ext uri="{FF2B5EF4-FFF2-40B4-BE49-F238E27FC236}">
                <a16:creationId xmlns:a16="http://schemas.microsoft.com/office/drawing/2014/main" id="{3CEF9D1F-98BB-0D72-37D5-89547D73D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3" y="136525"/>
            <a:ext cx="8229600" cy="3868539"/>
          </a:xfrm>
        </p:spPr>
        <p:txBody>
          <a:bodyPr/>
          <a:lstStyle/>
          <a:p>
            <a:pPr eaLnBrk="1" hangingPunct="1"/>
            <a:r>
              <a:rPr lang="fi-FI" sz="3600" dirty="0">
                <a:latin typeface="Georgia" panose="02040502050405020303" pitchFamily="18" charset="0"/>
              </a:rPr>
              <a:t>Yhteydenotot ja tiedustelut:</a:t>
            </a:r>
            <a:br>
              <a:rPr lang="fi-FI" sz="3600" dirty="0">
                <a:latin typeface="Georgia" panose="02040502050405020303" pitchFamily="18" charset="0"/>
              </a:rPr>
            </a:br>
            <a:r>
              <a:rPr lang="fi-FI" sz="3600" dirty="0">
                <a:latin typeface="Georgia" panose="02040502050405020303" pitchFamily="18" charset="0"/>
              </a:rPr>
              <a:t>AA Juha Sario,   </a:t>
            </a:r>
            <a:r>
              <a:rPr lang="fi-FI" sz="3600" dirty="0">
                <a:latin typeface="Georgia" panose="02040502050405020303" pitchFamily="18" charset="0"/>
                <a:hlinkClick r:id="rId2"/>
              </a:rPr>
              <a:t>juha.sario@ymparistolaki.fi</a:t>
            </a:r>
            <a:r>
              <a:rPr lang="fi-FI" sz="3600" dirty="0">
                <a:latin typeface="Georgia" panose="02040502050405020303" pitchFamily="18" charset="0"/>
              </a:rPr>
              <a:t> (0400 770411) </a:t>
            </a:r>
            <a:br>
              <a:rPr lang="fi-FI" sz="3600" dirty="0">
                <a:latin typeface="Georgia" panose="02040502050405020303" pitchFamily="18" charset="0"/>
              </a:rPr>
            </a:br>
            <a:r>
              <a:rPr lang="fi-FI" sz="3600" dirty="0">
                <a:latin typeface="Georgia" panose="02040502050405020303" pitchFamily="18" charset="0"/>
              </a:rPr>
              <a:t>tai</a:t>
            </a:r>
            <a:br>
              <a:rPr lang="fi-FI" sz="3600" dirty="0">
                <a:latin typeface="Georgia" panose="02040502050405020303" pitchFamily="18" charset="0"/>
              </a:rPr>
            </a:br>
            <a:r>
              <a:rPr lang="fi-FI" sz="3600" dirty="0">
                <a:latin typeface="Georgia" panose="02040502050405020303" pitchFamily="18" charset="0"/>
                <a:hlinkClick r:id="rId3"/>
              </a:rPr>
              <a:t>toimisto@ymparistolaki.fi</a:t>
            </a:r>
            <a:r>
              <a:rPr lang="fi-FI" sz="3600" dirty="0">
                <a:latin typeface="Georgia" panose="02040502050405020303" pitchFamily="18" charset="0"/>
              </a:rPr>
              <a:t> (0400 774858)</a:t>
            </a:r>
            <a:endParaRPr lang="fi-FI" sz="3600" noProof="0" dirty="0">
              <a:latin typeface="Georgia" panose="02040502050405020303" pitchFamily="18" charset="0"/>
            </a:endParaRP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AC1B84-6BEE-6D23-5179-C743106403E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fi-FI" noProof="0" dirty="0"/>
              <a:t>3.10.2026</a:t>
            </a:r>
          </a:p>
        </p:txBody>
      </p:sp>
      <p:sp>
        <p:nvSpPr>
          <p:cNvPr id="25604" name="Dian numeron paikkamerkki 2">
            <a:extLst>
              <a:ext uri="{FF2B5EF4-FFF2-40B4-BE49-F238E27FC236}">
                <a16:creationId xmlns:a16="http://schemas.microsoft.com/office/drawing/2014/main" id="{FF9F3A69-14F7-87AB-416C-FAA9072C4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45D0698-5DB1-8F43-A1BB-7122FB11CA47}" type="slidenum">
              <a:rPr lang="fi-FI" sz="1200" noProof="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fi-FI" sz="1200" noProof="0" dirty="0">
              <a:solidFill>
                <a:srgbClr val="898989"/>
              </a:solidFill>
            </a:endParaRPr>
          </a:p>
        </p:txBody>
      </p:sp>
      <p:pic>
        <p:nvPicPr>
          <p:cNvPr id="25605" name="Picture 2">
            <a:extLst>
              <a:ext uri="{FF2B5EF4-FFF2-40B4-BE49-F238E27FC236}">
                <a16:creationId xmlns:a16="http://schemas.microsoft.com/office/drawing/2014/main" id="{A5C8F25A-EB4C-D4C3-33A0-9A0167A6A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4509120"/>
            <a:ext cx="7820025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B0BC4D60-A04E-6E27-4EDA-5554EFFC5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 noProof="0" dirty="0"/>
              <a:t>Asianajotoimisto Ympäristölaki Oy  </a:t>
            </a:r>
          </a:p>
          <a:p>
            <a:pPr>
              <a:defRPr/>
            </a:pPr>
            <a:r>
              <a:rPr lang="fi-FI" noProof="0" dirty="0"/>
              <a:t>AA Juha </a:t>
            </a:r>
            <a:r>
              <a:rPr lang="fi-FI" noProof="0" dirty="0" err="1"/>
              <a:t>Sario</a:t>
            </a:r>
            <a:endParaRPr lang="fi-FI" noProof="0" dirty="0"/>
          </a:p>
          <a:p>
            <a:pPr>
              <a:defRPr/>
            </a:pPr>
            <a:endParaRPr lang="fi-FI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9F0BB3F9B03AB54389DD47654AB8AB6A" ma:contentTypeVersion="0" ma:contentTypeDescription="Luo uusi asiakirja." ma:contentTypeScope="" ma:versionID="ad6792e9ee2b85153c812d32953af26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2ede1e0151885afb179a9c294c2af0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D9DA1F-11A4-491E-BD2D-6ABF52C57D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2765</TotalTime>
  <Words>617</Words>
  <Application>Microsoft Office PowerPoint</Application>
  <PresentationFormat>Näytössä katseltava diaesitys (4:3)</PresentationFormat>
  <Paragraphs>86</Paragraphs>
  <Slides>9</Slides>
  <Notes>7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4" baseType="lpstr">
      <vt:lpstr>Arial</vt:lpstr>
      <vt:lpstr>Calibri</vt:lpstr>
      <vt:lpstr>Georgia</vt:lpstr>
      <vt:lpstr>Times New Roman</vt:lpstr>
      <vt:lpstr>Office-teema</vt:lpstr>
      <vt:lpstr>Oikeudellinen sääntely ympäristövahinkoasioissa</vt:lpstr>
      <vt:lpstr>Laki ympäristövahinkojen korvaamisesta (737/1994)​</vt:lpstr>
      <vt:lpstr>Laki ympäristövahinkojen korvaamisesta (737/1994)​</vt:lpstr>
      <vt:lpstr>Laki ympäristövahinkojen korvaamisesta (737/1994)​</vt:lpstr>
      <vt:lpstr>Laki ympäristövahinkojen korvaamisesta (737/1994)​</vt:lpstr>
      <vt:lpstr>Laki ympäristövahinkorahastosta (1262/2022)​</vt:lpstr>
      <vt:lpstr>Laki ympäristövahinkorahastosta (1262/2022)​</vt:lpstr>
      <vt:lpstr>Laki ympäristövahinkojen korvaamisesta (737/1994)​</vt:lpstr>
      <vt:lpstr>Yhteydenotot ja tiedustelut: AA Juha Sario,   juha.sario@ymparistolaki.fi (0400 770411)  tai toimisto@ymparistolaki.fi (0400 774858)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Timo Niemi</dc:creator>
  <cp:lastModifiedBy>Juha Sario</cp:lastModifiedBy>
  <cp:revision>112</cp:revision>
  <dcterms:created xsi:type="dcterms:W3CDTF">2010-05-18T05:43:51Z</dcterms:created>
  <dcterms:modified xsi:type="dcterms:W3CDTF">2026-10-05T08:34:02Z</dcterms:modified>
</cp:coreProperties>
</file>