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4973"/>
    <a:srgbClr val="008E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39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ennoinen Mervi" userId="0e456a3e-0513-4b16-8b90-0e0cf24f7550" providerId="ADAL" clId="{4382287E-3B3C-41A4-9EE9-2AA1E801BFB4}"/>
    <pc:docChg chg="mod">
      <pc:chgData name="Silvennoinen Mervi" userId="0e456a3e-0513-4b16-8b90-0e0cf24f7550" providerId="ADAL" clId="{4382287E-3B3C-41A4-9EE9-2AA1E801BFB4}" dt="2026-10-09T12:09:13.921" v="0"/>
      <pc:docMkLst>
        <pc:docMk/>
      </pc:docMkLst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40B73D-6A76-5FA1-E320-49463CF07E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6968A7D-A184-9A9A-655F-224A0FAD83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D93B546-AE53-533C-2801-46AD773983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651777"/>
            <a:ext cx="2743200" cy="180000"/>
          </a:xfrm>
        </p:spPr>
        <p:txBody>
          <a:bodyPr/>
          <a:lstStyle/>
          <a:p>
            <a:fld id="{037A5D58-B31D-4A20-B327-FBDA3D60A890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4FB2567-4389-81A9-9B54-F1E5AEA29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651777"/>
            <a:ext cx="4114800" cy="180000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C96A2D6-8850-0E5D-B1EA-4FEC18F40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651777"/>
            <a:ext cx="2743200" cy="180000"/>
          </a:xfrm>
        </p:spPr>
        <p:txBody>
          <a:bodyPr tIns="0" bIns="0"/>
          <a:lstStyle/>
          <a:p>
            <a:fld id="{91F7F03C-6256-4642-864C-4880046210A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55780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4435C2-7132-C4F2-93BC-9433A0CB4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FC512E9-7B73-7E02-2D55-481699673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63798F0-C0CF-8F3B-AF37-628F6A690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A5D58-B31D-4A20-B327-FBDA3D60A890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4AAF1CF-96DC-7876-A5E1-09911A896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B9148AA-9EFC-2B46-1562-9C19EC8A4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7F03C-6256-4642-864C-4880046210A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32399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A566C02-1361-6AF7-C319-E16BE93E6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75B869E-B183-F1A2-9EE8-62969CEE0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639B6D7-8ED2-5FA1-31FD-C51B170FF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A5D58-B31D-4A20-B327-FBDA3D60A890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D35F898-8E84-C88D-F3BF-C15053E83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B12F30E-078B-97F0-6318-637867313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7F03C-6256-4642-864C-4880046210A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13580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FD2E09D-A774-5AB5-6120-A7D8B1E8D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FF5F457-6777-20E0-D1C8-4583DC5088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1457BC4-0CCA-449F-A83A-81B8A8B822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E9F1DCB-A074-FCF7-7936-01C68747D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A5D58-B31D-4A20-B327-FBDA3D60A890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445C4A2-372C-0575-C4B2-2B5337E39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F05AC69-81CE-3EBB-6805-252F9FDBA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7F03C-6256-4642-864C-4880046210A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02026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93A2DB3-FD99-A333-B8AC-6B478D1C6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67D1E33-42A8-92FE-D633-A6D8DD2595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749B57D-D827-915C-C5CB-58FD0B5315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9DB3878F-C967-C921-D559-ABE8EEA5E0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AA76AA0-20D4-93CF-BD3A-191D8CF018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F1C68F17-D717-7340-4C4C-1C3ABDB1C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A5D58-B31D-4A20-B327-FBDA3D60A890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9D92AF2-324D-9F3C-1051-F3EFA6980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1B9C723D-7B3A-0842-09E6-7795E10E2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7F03C-6256-4642-864C-4880046210A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09602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D177E1-9B05-B6BD-2D07-51D5E5509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8FD61C4-8B1D-928C-B13A-77383005C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A5D58-B31D-4A20-B327-FBDA3D60A890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506389C-0592-1FC5-BDE6-DECA69B92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4624030-509C-B5AC-1885-72D8B14B9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7F03C-6256-4642-864C-4880046210A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0353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4C976194-77AA-4AC8-AFE6-1B5A1E02F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A5D58-B31D-4A20-B327-FBDA3D60A890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93535CDB-7E1E-4794-D5A3-1F0386A70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18D0753-FCC0-FF09-C4A9-77EA0D843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7F03C-6256-4642-864C-4880046210A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0148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D6731E-748F-C242-F683-546CDD734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D21EE9A-9774-D23F-4DD0-70E5EF387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E70EEFAA-390A-85AE-3C1D-5ABBB4137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59B2B4B-2512-25C4-AF73-D3F72ACC1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A5D58-B31D-4A20-B327-FBDA3D60A890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7730092-F540-A81D-1BE6-C27663494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0F1E8B6-A72F-D293-E9F3-A79380D6B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7F03C-6256-4642-864C-4880046210A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62373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09C5B46-5B37-5F56-86DD-B11255C65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8FE0277E-150F-CFD9-DD03-E703ED69FA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DEB8762-CD8A-3B97-055E-950B33C260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50BA8EF-B63B-4AF3-AAEB-D7E9EF7B0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A5D58-B31D-4A20-B327-FBDA3D60A890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A2D6F82-BDB5-4C88-0A30-C890DF74D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44B8F8D-E10C-4702-25D3-EDA439C26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7F03C-6256-4642-864C-4880046210A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46563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65FD8B-8584-66CD-C21C-FC5D08CE3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12959991-7ACE-8978-3474-5F0C648750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6F66C7A-F973-75E1-B3BA-D094377D5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A5D58-B31D-4A20-B327-FBDA3D60A890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3AEF741-C7C7-F911-E7D0-447704A60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58BBA4C-F401-186D-41BD-3DE9C74FA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7F03C-6256-4642-864C-4880046210A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88383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ED50B1D9-EC74-88E0-09F7-ABB8F4E2BD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079B133C-7E34-EAD9-1050-245F22B7F5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F646F80-77A5-C417-F51A-50E6A3003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A5D58-B31D-4A20-B327-FBDA3D60A890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C602094-8FB3-8D74-FF34-5D55628F6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6D38AA4-51D5-E7DE-8488-EB4017761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7F03C-6256-4642-864C-4880046210A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51301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Kuva, joka sisältää kohteen teksti, kuvakaappaus, Grafiikka, Fontti&#10;&#10;Kuvaus luotu automaattisesti">
            <a:extLst>
              <a:ext uri="{FF2B5EF4-FFF2-40B4-BE49-F238E27FC236}">
                <a16:creationId xmlns:a16="http://schemas.microsoft.com/office/drawing/2014/main" id="{2A87D1D7-DB66-2DA5-1DBB-24DF6E83942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16D486E3-FC05-531D-D7DB-039C57805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63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B7761DA-E134-F508-E41B-482E46AB6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1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EA1EE80-7B3D-BC01-E6DE-2FDA49EF95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651285"/>
            <a:ext cx="2743200" cy="180000"/>
          </a:xfrm>
          <a:prstGeom prst="rect">
            <a:avLst/>
          </a:prstGeom>
        </p:spPr>
        <p:txBody>
          <a:bodyPr vert="horz" lIns="91440" tIns="0" rIns="91440" bIns="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7A5D58-B31D-4A20-B327-FBDA3D60A890}" type="datetimeFigureOut">
              <a:rPr lang="fi-FI" smtClean="0"/>
              <a:t>9.10.2026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4059D6B-9E48-0B8E-383E-E7EAB8C7EA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651285"/>
            <a:ext cx="4114800" cy="180000"/>
          </a:xfrm>
          <a:prstGeom prst="rect">
            <a:avLst/>
          </a:prstGeom>
        </p:spPr>
        <p:txBody>
          <a:bodyPr vert="horz" lIns="91440" tIns="0" rIns="91440" bIns="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48C9636-0F68-012C-C196-85BFEF5D2B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651285"/>
            <a:ext cx="2743200" cy="180000"/>
          </a:xfrm>
          <a:prstGeom prst="rect">
            <a:avLst/>
          </a:prstGeom>
        </p:spPr>
        <p:txBody>
          <a:bodyPr vert="horz" lIns="91440" tIns="0" rIns="91440" bIns="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F7F03C-6256-4642-864C-4880046210A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54941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1E497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E497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E497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E497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E497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E497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A061908-8F4C-2924-D6C6-E1DDDCFA86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Kuulemistilaisuus öljyvahingosta Haukivedellä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AB3C0B6-A7D7-81A9-AC7C-286D89AE2E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3.10.2026</a:t>
            </a:r>
          </a:p>
          <a:p>
            <a:r>
              <a:rPr lang="fi-FI" dirty="0"/>
              <a:t>Itä-Savon ympäristöterveydenhuolto/ Elintarvikevalvonta</a:t>
            </a:r>
          </a:p>
          <a:p>
            <a:r>
              <a:rPr lang="fi-FI" dirty="0"/>
              <a:t>Terveystarkastajat Mervi Silvennoinen ja Elisa Toropainen</a:t>
            </a:r>
          </a:p>
        </p:txBody>
      </p:sp>
    </p:spTree>
    <p:extLst>
      <p:ext uri="{BB962C8B-B14F-4D97-AF65-F5344CB8AC3E}">
        <p14:creationId xmlns:p14="http://schemas.microsoft.com/office/powerpoint/2010/main" val="1414670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8F0120E-82B9-3084-CED1-BB9170F40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Asian kulku 1/2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B7917DB-C725-71E7-2FFC-166739080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Elintarvikevalvonta saanut tiedon 19.8.2026 sattuneesta öljyvahingosta</a:t>
            </a:r>
          </a:p>
          <a:p>
            <a:r>
              <a:rPr lang="fi-FI" dirty="0"/>
              <a:t>Öljyvahingon tapahtumapäivänä ympäristöterveydenhuollon ensimmäinen mediatiedote</a:t>
            </a:r>
          </a:p>
          <a:p>
            <a:r>
              <a:rPr lang="fi-FI" dirty="0"/>
              <a:t>20.8.2026 </a:t>
            </a:r>
            <a:r>
              <a:rPr lang="fi-FI" dirty="0" err="1"/>
              <a:t>yth:n</a:t>
            </a:r>
            <a:r>
              <a:rPr lang="fi-FI" dirty="0"/>
              <a:t> toinen mediatiedote, johon sisällytetty ohjeistus ”Mikäli havaitset vaikutusalueen lähistöltä pyydetyssä kalassa tai ravussa haju- tai makuhaittoja, niitä ei suositella käytettäväksi elintarvikkeena tai eläinten rehuna.” sekä elintarvikevalvonnan yhteystiedot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24169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6B9B6BE-DD52-F659-15CF-D9220695E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Asian kulku 2/2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5C8A892-6FCF-7580-3044-BDCAC71CB9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/>
              <a:t>Saatujen tietojen pohjalta tilannekuvan luontia</a:t>
            </a:r>
          </a:p>
          <a:p>
            <a:r>
              <a:rPr lang="fi-FI" dirty="0"/>
              <a:t>Otettu yhteyttä vahinkoalueen kala-alan laitokseen, kala-alan laitoksiin, jotka vastaanottavat ko. alueelta sekä kalastajiin</a:t>
            </a:r>
          </a:p>
          <a:p>
            <a:r>
              <a:rPr lang="fi-FI" dirty="0"/>
              <a:t>Lisäksi neuvottu yhteyttä ottaneita kalastajia</a:t>
            </a:r>
          </a:p>
          <a:p>
            <a:r>
              <a:rPr lang="fi-FI" dirty="0"/>
              <a:t>Saatiin tieto ravuista, jotka voitaisiin toimittaa laboratoriotutkimuksiin</a:t>
            </a:r>
          </a:p>
          <a:p>
            <a:r>
              <a:rPr lang="fi-FI" dirty="0"/>
              <a:t>1.9.2026 saatu tieto vesistöön päässeestä öljyn laadusta, jonka jälkeen voitiin alkaa selvittämään tarkemmin elintarviketutkimuksia (mitä kannattaa/on järkevää tutkia)</a:t>
            </a:r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05239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B3C91A9-2A8B-B9BD-DE65-87AE42901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AE0EAB7-EB1A-F8EF-03C4-58F2E6188E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Elintarvikevalvonnan tietoon ei ole tullut, että alueelta olisi löytynyt saastuneita kaloja tai rapuja</a:t>
            </a:r>
          </a:p>
          <a:p>
            <a:r>
              <a:rPr lang="fi-FI" dirty="0"/>
              <a:t>Ei myöskään ilmoituksia öljyyntyneistä vesilinnuista.</a:t>
            </a:r>
          </a:p>
          <a:p>
            <a:pPr marL="0" indent="0">
              <a:buNone/>
            </a:pPr>
            <a:endParaRPr lang="fi-FI" dirty="0"/>
          </a:p>
          <a:p>
            <a:r>
              <a:rPr lang="fi-FI" dirty="0"/>
              <a:t>Elintarvikevalvonta valvoo riistalintujen, rapujen ja kalojen elintarvikekäyttöä (ns. alkutuotantoa)</a:t>
            </a:r>
          </a:p>
          <a:p>
            <a:r>
              <a:rPr lang="fi-FI" dirty="0"/>
              <a:t>Tapahtuma aikana alkamassa vesilinnustus, mutta alue ei ole saadun tiedon mukaan tyypillistä linnustusaluetta </a:t>
            </a:r>
          </a:p>
        </p:txBody>
      </p:sp>
    </p:spTree>
    <p:extLst>
      <p:ext uri="{BB962C8B-B14F-4D97-AF65-F5344CB8AC3E}">
        <p14:creationId xmlns:p14="http://schemas.microsoft.com/office/powerpoint/2010/main" val="1213717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2D6B3AF-3F50-4D1D-3568-7DCECB6BB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Rapujen laboratoriotutkimus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8A7F860-BB4D-7A82-6297-7FA64F7894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5900"/>
            <a:ext cx="10515600" cy="4256525"/>
          </a:xfrm>
        </p:spPr>
        <p:txBody>
          <a:bodyPr>
            <a:normAutofit fontScale="92500" lnSpcReduction="10000"/>
          </a:bodyPr>
          <a:lstStyle/>
          <a:p>
            <a:r>
              <a:rPr lang="fi-FI" dirty="0"/>
              <a:t>3.9.2026 rapunäytteenotto ja esikäsittely (ravut pyydetty öljyvahinkoalueelta)</a:t>
            </a:r>
          </a:p>
          <a:p>
            <a:r>
              <a:rPr lang="fi-FI" dirty="0"/>
              <a:t>Näytteet lähetettiin </a:t>
            </a:r>
            <a:r>
              <a:rPr lang="en-IE" dirty="0"/>
              <a:t>Eurofins Scientific Finland </a:t>
            </a:r>
            <a:r>
              <a:rPr lang="en-IE" dirty="0" err="1"/>
              <a:t>Oy:n</a:t>
            </a:r>
            <a:r>
              <a:rPr lang="en-IE" dirty="0"/>
              <a:t> </a:t>
            </a:r>
            <a:r>
              <a:rPr lang="en-IE" dirty="0" err="1"/>
              <a:t>Raision</a:t>
            </a:r>
            <a:r>
              <a:rPr lang="en-IE" dirty="0"/>
              <a:t> </a:t>
            </a:r>
            <a:r>
              <a:rPr lang="en-IE" dirty="0" err="1"/>
              <a:t>toimipaikkaan</a:t>
            </a:r>
            <a:r>
              <a:rPr lang="en-IE" dirty="0"/>
              <a:t>. </a:t>
            </a:r>
            <a:r>
              <a:rPr lang="en-IE" dirty="0" err="1"/>
              <a:t>Analysoinnit</a:t>
            </a:r>
            <a:r>
              <a:rPr lang="en-IE" dirty="0"/>
              <a:t> </a:t>
            </a:r>
            <a:r>
              <a:rPr lang="en-IE" dirty="0" err="1"/>
              <a:t>Saksassa</a:t>
            </a:r>
            <a:r>
              <a:rPr lang="en-IE" dirty="0"/>
              <a:t>.</a:t>
            </a:r>
          </a:p>
          <a:p>
            <a:r>
              <a:rPr lang="en-IE" dirty="0" err="1"/>
              <a:t>Tutkittiin</a:t>
            </a:r>
            <a:r>
              <a:rPr lang="en-IE" dirty="0"/>
              <a:t> </a:t>
            </a:r>
            <a:r>
              <a:rPr lang="en-IE" dirty="0" err="1"/>
              <a:t>öljyhiilivedyt</a:t>
            </a:r>
            <a:r>
              <a:rPr lang="en-IE" dirty="0"/>
              <a:t> ja PAH-yhdisteet</a:t>
            </a:r>
          </a:p>
          <a:p>
            <a:r>
              <a:rPr lang="fi-FI" dirty="0"/>
              <a:t>Öljyhiilivedyt jaetaan kahteen pääryhmään: </a:t>
            </a:r>
          </a:p>
          <a:p>
            <a:pPr marL="0" indent="0">
              <a:buNone/>
            </a:pPr>
            <a:r>
              <a:rPr lang="fi-FI" dirty="0"/>
              <a:t>	1. mineraaliöljyjen tyydyttyneisiin hiilivetyihin (MOSH)  (tällä 	hetkellä ei raja-arvoa)</a:t>
            </a:r>
          </a:p>
          <a:p>
            <a:pPr marL="0" indent="0">
              <a:buNone/>
            </a:pPr>
            <a:r>
              <a:rPr lang="fi-FI" dirty="0"/>
              <a:t>	2. mineraaliöljyjen aromaattisiin hiilivetyihin (MOAH) (EU-	komissio asettanut suositellut raja-arvot, koska on mahdollisesti 	</a:t>
            </a:r>
            <a:r>
              <a:rPr lang="fi-FI" dirty="0" err="1"/>
              <a:t>genotoksinen</a:t>
            </a:r>
            <a:r>
              <a:rPr lang="fi-FI" dirty="0"/>
              <a:t> ja karsinogeeninen)</a:t>
            </a:r>
            <a:endParaRPr lang="en-IE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en-IE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47984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DF1BD8-6DC4-BF96-D7CC-6DC306B5A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Rapujen laboratoriotutkimus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C96BFD0-5080-81CF-8817-664ABE543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1125"/>
            <a:ext cx="10515600" cy="4361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dirty="0"/>
              <a:t>1.10.2026 </a:t>
            </a:r>
            <a:r>
              <a:rPr lang="en-IE" dirty="0" err="1"/>
              <a:t>saapuneen</a:t>
            </a:r>
            <a:r>
              <a:rPr lang="en-IE" dirty="0"/>
              <a:t> </a:t>
            </a:r>
            <a:r>
              <a:rPr lang="en-IE" dirty="0" err="1"/>
              <a:t>tuloksen</a:t>
            </a:r>
            <a:r>
              <a:rPr lang="en-IE" dirty="0"/>
              <a:t> </a:t>
            </a:r>
            <a:r>
              <a:rPr lang="en-IE" dirty="0" err="1"/>
              <a:t>mukaan</a:t>
            </a:r>
            <a:r>
              <a:rPr lang="en-IE" dirty="0"/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i-FI" dirty="0"/>
              <a:t>MOAH-analyysissä ei todettu mitään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i-FI" dirty="0"/>
              <a:t>PAH-yhdisteitä ei ole</a:t>
            </a:r>
            <a:endParaRPr lang="en-IE" dirty="0"/>
          </a:p>
          <a:p>
            <a:pPr>
              <a:buFont typeface="Wingdings" panose="05000000000000000000" pitchFamily="2" charset="2"/>
              <a:buChar char="Ø"/>
            </a:pPr>
            <a:r>
              <a:rPr lang="fi-FI" dirty="0"/>
              <a:t>MOSH/POSH analyysissä näytteessä havaittiin pieni määrä mineraaliöljyhiilivetyjä alueella C16-35 (0,86 mg/kg). Tulos C10-50 (1,0 mg/kg) kuvaa kaikkien mitattujen MOSH/POSH-yhdisteiden kokonaismäärää analysoidulla hiilivetyalueella. </a:t>
            </a:r>
          </a:p>
          <a:p>
            <a:pPr marL="457200" lvl="1" indent="0">
              <a:buNone/>
            </a:pPr>
            <a:r>
              <a:rPr lang="fi-FI" dirty="0">
                <a:sym typeface="Wingdings" panose="05000000000000000000" pitchFamily="2" charset="2"/>
              </a:rPr>
              <a:t></a:t>
            </a:r>
            <a:r>
              <a:rPr lang="fi-FI" dirty="0"/>
              <a:t>lähes koko havaittu mineraaliöljyhiilivetypitoisuus koostuu keskipitkistä tai raskaammista hiilivedyistä (C16-35), kun taas kevyempiä yhdisteitä havaittiin hyvin vähän tai ei lainkaan.</a:t>
            </a:r>
            <a:endParaRPr lang="en-IE" dirty="0"/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97662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D5DCA38-3629-2A08-EE8D-B1B55305B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Tutkimussuunnitelmaa jatkoon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DB0848F-2B9E-E246-04C7-117B44A94F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i-FI" dirty="0"/>
              <a:t>Otetaan näytteitä: syksyllä ja keväällä kalat (ahven ja/tai hauki) ja ennen ravustuksen alkua </a:t>
            </a:r>
            <a:r>
              <a:rPr lang="fi-FI"/>
              <a:t>rapunäytteet kesä 2027. </a:t>
            </a:r>
            <a:endParaRPr lang="fi-FI" dirty="0"/>
          </a:p>
          <a:p>
            <a:r>
              <a:rPr lang="fi-FI" dirty="0"/>
              <a:t>Tutkitaan myös laajemmin, koska aiempaa tutkimusdataa on olemassa mm. raskasmetalleista. Verrataan ja seurataan mahdollisia muutoksia. </a:t>
            </a:r>
          </a:p>
          <a:p>
            <a:r>
              <a:rPr lang="fi-FI" dirty="0"/>
              <a:t>Oman arviomme ja saadun tiedon mukaan kala pakenee alueelta missä öljyä on eli kalat ovat voineet välttyä siltä akuutilta tilanteelta.</a:t>
            </a:r>
          </a:p>
          <a:p>
            <a:r>
              <a:rPr lang="fi-FI" dirty="0"/>
              <a:t>Rapu myös on sikäli hyvä indikaattori, koska pysyy pienellä alueella (joitain kymmeniä-satoja metrejä korkeintaan liikkuu), elää rantavyöhykkeellä ja syö monipuolisesti leviä, lehtiä, pohjaeläimiä. </a:t>
            </a:r>
          </a:p>
        </p:txBody>
      </p:sp>
    </p:spTree>
    <p:extLst>
      <p:ext uri="{BB962C8B-B14F-4D97-AF65-F5344CB8AC3E}">
        <p14:creationId xmlns:p14="http://schemas.microsoft.com/office/powerpoint/2010/main" val="24474059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avonlinna yritys.pptx" id="{B5F9CAEA-55E6-4611-9073-6DBA94D092E2}" vid="{F277CF87-765C-42CF-BC0C-C8B446C787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Savonlinna yritys</Template>
  <TotalTime>104</TotalTime>
  <Words>411</Words>
  <Application>Microsoft Office PowerPoint</Application>
  <PresentationFormat>Laajakuva</PresentationFormat>
  <Paragraphs>47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Wingdings</vt:lpstr>
      <vt:lpstr>Office-teema</vt:lpstr>
      <vt:lpstr>Kuulemistilaisuus öljyvahingosta Haukivedellä</vt:lpstr>
      <vt:lpstr>Asian kulku 1/2</vt:lpstr>
      <vt:lpstr>Asian kulku 2/2</vt:lpstr>
      <vt:lpstr>PowerPoint-esitys</vt:lpstr>
      <vt:lpstr>Rapujen laboratoriotutkimus</vt:lpstr>
      <vt:lpstr>Rapujen laboratoriotutkimus</vt:lpstr>
      <vt:lpstr>Tutkimussuunnitelmaa jatkoon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Toropainen Elisa</dc:creator>
  <cp:lastModifiedBy>Silvennoinen Mervi</cp:lastModifiedBy>
  <cp:revision>16</cp:revision>
  <dcterms:created xsi:type="dcterms:W3CDTF">2026-10-02T09:16:35Z</dcterms:created>
  <dcterms:modified xsi:type="dcterms:W3CDTF">2026-10-09T12:09:18Z</dcterms:modified>
</cp:coreProperties>
</file>